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3"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24029C6-A9A5-4861-A015-65FE55512C9C}" type="datetimeFigureOut">
              <a:rPr lang="en-US" smtClean="0"/>
              <a:t>8/23/2011</a:t>
            </a:fld>
            <a:endParaRPr lang="en-US" dirty="0"/>
          </a:p>
        </p:txBody>
      </p:sp>
      <p:sp>
        <p:nvSpPr>
          <p:cNvPr id="8" name="Slide Number Placeholder 7"/>
          <p:cNvSpPr>
            <a:spLocks noGrp="1"/>
          </p:cNvSpPr>
          <p:nvPr>
            <p:ph type="sldNum" sz="quarter" idx="11"/>
          </p:nvPr>
        </p:nvSpPr>
        <p:spPr/>
        <p:txBody>
          <a:bodyPr/>
          <a:lstStyle/>
          <a:p>
            <a:fld id="{C476DD41-4DA4-4B91-8C54-6950379F3E46}"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4029C6-A9A5-4861-A015-65FE55512C9C}" type="datetimeFigureOut">
              <a:rPr lang="en-US" smtClean="0"/>
              <a:t>8/23/2011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76DD41-4DA4-4B91-8C54-6950379F3E4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4029C6-A9A5-4861-A015-65FE55512C9C}" type="datetimeFigureOut">
              <a:rPr lang="en-US" smtClean="0"/>
              <a:t>8/23/2011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76DD41-4DA4-4B91-8C54-6950379F3E4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4029C6-A9A5-4861-A015-65FE55512C9C}" type="datetimeFigureOut">
              <a:rPr lang="en-US" smtClean="0"/>
              <a:t>8/23/2011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76DD41-4DA4-4B91-8C54-6950379F3E4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4029C6-A9A5-4861-A015-65FE55512C9C}" type="datetimeFigureOut">
              <a:rPr lang="en-US" smtClean="0"/>
              <a:t>8/23/2011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76DD41-4DA4-4B91-8C54-6950379F3E4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24029C6-A9A5-4861-A015-65FE55512C9C}" type="datetimeFigureOut">
              <a:rPr lang="en-US" smtClean="0"/>
              <a:t>8/23/2011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76DD41-4DA4-4B91-8C54-6950379F3E46}" type="slidenum">
              <a:rPr lang="en-US" smtClean="0"/>
              <a:t>‹#›</a:t>
            </a:fld>
            <a:endParaRPr lang="en-US" dirty="0"/>
          </a:p>
        </p:txBody>
      </p:sp>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24029C6-A9A5-4861-A015-65FE55512C9C}" type="datetimeFigureOut">
              <a:rPr lang="en-US" smtClean="0"/>
              <a:t>8/23/2011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476DD41-4DA4-4B91-8C54-6950379F3E46}" type="slidenum">
              <a:rPr lang="en-US" smtClean="0"/>
              <a:t>‹#›</a:t>
            </a:fld>
            <a:endParaRPr lang="en-US" dirty="0"/>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4029C6-A9A5-4861-A015-65FE55512C9C}" type="datetimeFigureOut">
              <a:rPr lang="en-US" smtClean="0"/>
              <a:t>8/23/2011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476DD41-4DA4-4B91-8C54-6950379F3E4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4029C6-A9A5-4861-A015-65FE55512C9C}" type="datetimeFigureOut">
              <a:rPr lang="en-US" smtClean="0"/>
              <a:t>8/23/2011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476DD41-4DA4-4B91-8C54-6950379F3E4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4029C6-A9A5-4861-A015-65FE55512C9C}" type="datetimeFigureOut">
              <a:rPr lang="en-US" smtClean="0"/>
              <a:t>8/23/2011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76DD41-4DA4-4B91-8C54-6950379F3E4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4029C6-A9A5-4861-A015-65FE55512C9C}" type="datetimeFigureOut">
              <a:rPr lang="en-US" smtClean="0"/>
              <a:t>8/23/2011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76DD41-4DA4-4B91-8C54-6950379F3E4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924029C6-A9A5-4861-A015-65FE55512C9C}" type="datetimeFigureOut">
              <a:rPr lang="en-US" smtClean="0"/>
              <a:t>8/23/2011</a:t>
            </a:fld>
            <a:endParaRPr lang="en-US" dirty="0"/>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C476DD41-4DA4-4B91-8C54-6950379F3E46}" type="slidenum">
              <a:rPr lang="en-US" smtClean="0"/>
              <a:t>‹#›</a:t>
            </a:fld>
            <a:endParaRPr lang="en-US" dirty="0"/>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Proposed JEMCO Resolution 2011-2</a:t>
            </a:r>
            <a:endParaRPr lang="en-US" dirty="0"/>
          </a:p>
        </p:txBody>
      </p:sp>
      <p:sp>
        <p:nvSpPr>
          <p:cNvPr id="3" name="Subtitle 2"/>
          <p:cNvSpPr>
            <a:spLocks noGrp="1"/>
          </p:cNvSpPr>
          <p:nvPr>
            <p:ph type="subTitle" idx="1"/>
          </p:nvPr>
        </p:nvSpPr>
        <p:spPr/>
        <p:txBody>
          <a:bodyPr/>
          <a:lstStyle/>
          <a:p>
            <a:r>
              <a:rPr lang="en-US" sz="1800" dirty="0" smtClean="0"/>
              <a:t>President’s Retreat 2011</a:t>
            </a:r>
          </a:p>
          <a:p>
            <a:r>
              <a:rPr lang="en-US" sz="1800" dirty="0" smtClean="0"/>
              <a:t>August 24, 2011</a:t>
            </a:r>
          </a:p>
          <a:p>
            <a:endParaRPr lang="en-US" dirty="0"/>
          </a:p>
        </p:txBody>
      </p:sp>
    </p:spTree>
    <p:extLst>
      <p:ext uri="{BB962C8B-B14F-4D97-AF65-F5344CB8AC3E}">
        <p14:creationId xmlns:p14="http://schemas.microsoft.com/office/powerpoint/2010/main" val="3358299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OIA Proposal for JEMCO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College of Micronesia (COM) Operational Funding through the Compact Education Sector</a:t>
            </a:r>
          </a:p>
          <a:p>
            <a:pPr marL="0" indent="0">
              <a:buNone/>
            </a:pPr>
            <a:endParaRPr lang="en-US" dirty="0"/>
          </a:p>
          <a:p>
            <a:pPr marL="0" indent="0">
              <a:buNone/>
            </a:pPr>
            <a:r>
              <a:rPr lang="en-US" dirty="0" smtClean="0"/>
              <a:t>JEMCO resolves that effective in FY 2013, Compact sector funds provided to the College of Micronesia (COM) shall be reduced at a minimum annual rate of $700,000.  the reduction shall be implemented over a four year time period or until annual Compact funding for the College of Micronesia is reduced to $1,000,000 per year.</a:t>
            </a:r>
          </a:p>
          <a:p>
            <a:pPr marL="0" indent="0">
              <a:buNone/>
            </a:pPr>
            <a:endParaRPr lang="en-US" dirty="0"/>
          </a:p>
          <a:p>
            <a:pPr marL="0" indent="0">
              <a:buNone/>
            </a:pPr>
            <a:r>
              <a:rPr lang="en-US" dirty="0" smtClean="0"/>
              <a:t>JEMCO further resolves that project proposals for COM infrastructure projects will not be considered for approval by the JEMCO during the Fiscal Years period of 2012-2016. </a:t>
            </a:r>
            <a:endParaRPr lang="en-US" dirty="0"/>
          </a:p>
        </p:txBody>
      </p:sp>
    </p:spTree>
    <p:extLst>
      <p:ext uri="{BB962C8B-B14F-4D97-AF65-F5344CB8AC3E}">
        <p14:creationId xmlns:p14="http://schemas.microsoft.com/office/powerpoint/2010/main" val="2884300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(from OIA)</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Issue</a:t>
            </a:r>
          </a:p>
          <a:p>
            <a:pPr marL="0" indent="0">
              <a:buNone/>
            </a:pPr>
            <a:endParaRPr lang="en-US" dirty="0"/>
          </a:p>
          <a:p>
            <a:pPr marL="0" indent="0">
              <a:buNone/>
            </a:pPr>
            <a:r>
              <a:rPr lang="en-US" dirty="0" smtClean="0"/>
              <a:t>COM is over-reliant on Compact support while underutilizing PELL funding for instructional expenses. At the same time, State Compact educational resources are stained to accommodate increasing enrollment, salary increments due to improved teacher credentialing and inflationary pressure on operations.  The assignment of $3,800000 of Compact funding to a post-secondary institution must be reviewed.</a:t>
            </a:r>
            <a:endParaRPr lang="en-US" dirty="0"/>
          </a:p>
        </p:txBody>
      </p:sp>
    </p:spTree>
    <p:extLst>
      <p:ext uri="{BB962C8B-B14F-4D97-AF65-F5344CB8AC3E}">
        <p14:creationId xmlns:p14="http://schemas.microsoft.com/office/powerpoint/2010/main" val="1033579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(from OIA)</a:t>
            </a:r>
            <a:endParaRPr lang="en-US" dirty="0"/>
          </a:p>
        </p:txBody>
      </p:sp>
      <p:sp>
        <p:nvSpPr>
          <p:cNvPr id="3" name="Content Placeholder 2"/>
          <p:cNvSpPr>
            <a:spLocks noGrp="1"/>
          </p:cNvSpPr>
          <p:nvPr>
            <p:ph idx="1"/>
          </p:nvPr>
        </p:nvSpPr>
        <p:spPr/>
        <p:txBody>
          <a:bodyPr/>
          <a:lstStyle/>
          <a:p>
            <a:r>
              <a:rPr lang="en-US" dirty="0" smtClean="0"/>
              <a:t>Each year since FY 2004, COM has been provided with $3,800,000 of Compact Education Sector funding.</a:t>
            </a:r>
          </a:p>
          <a:p>
            <a:r>
              <a:rPr lang="en-US" dirty="0" smtClean="0"/>
              <a:t>Funding for education under the Amended Compact targets a “basic education system” (Title Two, Article 1 Section 211(a)(1).  The FSM Education Act defines basic education as comprehensive elementary and selective secondary schooling.  The Act guarantees all children in FSM an education from first through eight grade while students selected through a competitive exam have the opportunity for high school.  Compact assistance provided for education is designed to support K-12. </a:t>
            </a:r>
            <a:endParaRPr lang="en-US" dirty="0"/>
          </a:p>
        </p:txBody>
      </p:sp>
    </p:spTree>
    <p:extLst>
      <p:ext uri="{BB962C8B-B14F-4D97-AF65-F5344CB8AC3E}">
        <p14:creationId xmlns:p14="http://schemas.microsoft.com/office/powerpoint/2010/main" val="1634804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(from OIA)</a:t>
            </a:r>
          </a:p>
        </p:txBody>
      </p:sp>
      <p:sp>
        <p:nvSpPr>
          <p:cNvPr id="3" name="Content Placeholder 2"/>
          <p:cNvSpPr>
            <a:spLocks noGrp="1"/>
          </p:cNvSpPr>
          <p:nvPr>
            <p:ph idx="1"/>
          </p:nvPr>
        </p:nvSpPr>
        <p:spPr/>
        <p:txBody>
          <a:bodyPr>
            <a:normAutofit fontScale="85000" lnSpcReduction="20000"/>
          </a:bodyPr>
          <a:lstStyle/>
          <a:p>
            <a:r>
              <a:rPr lang="en-US" dirty="0" smtClean="0"/>
              <a:t>Every FSM state has moved to increase the capacity of high schools so that all students can have the opportunity for secondary education.  Consequently, total school enrollments have increased.  But as access to education has improved, the availability of core teachers' credentials plus inflationary pressure on salaries, operations, and instructional materials has impacted State education budgets. </a:t>
            </a:r>
          </a:p>
          <a:p>
            <a:r>
              <a:rPr lang="en-US" dirty="0" smtClean="0"/>
              <a:t>Funding for post-secondary education is beyond the intent of the Compact.  While the practice of allocating Compact money to COM acknowledge the importance of the institution to the development of the FSM, current circumstances requires the Compact Education Sector to refocus on its core mission.</a:t>
            </a:r>
          </a:p>
          <a:p>
            <a:r>
              <a:rPr lang="en-US" dirty="0" smtClean="0"/>
              <a:t>COM must look for different funding mechanisms.  Better utilization of PELL support is an obvious alternative. In 2010, PELL provide $14.56 million to COM students.  The College, however, collected only 48.2 million in tuition and fees; a capture rate of 56%.</a:t>
            </a:r>
            <a:endParaRPr lang="en-US" dirty="0"/>
          </a:p>
        </p:txBody>
      </p:sp>
    </p:spTree>
    <p:extLst>
      <p:ext uri="{BB962C8B-B14F-4D97-AF65-F5344CB8AC3E}">
        <p14:creationId xmlns:p14="http://schemas.microsoft.com/office/powerpoint/2010/main" val="1113542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(from OIA)</a:t>
            </a:r>
          </a:p>
        </p:txBody>
      </p:sp>
      <p:sp>
        <p:nvSpPr>
          <p:cNvPr id="3" name="Content Placeholder 2"/>
          <p:cNvSpPr>
            <a:spLocks noGrp="1"/>
          </p:cNvSpPr>
          <p:nvPr>
            <p:ph idx="1"/>
          </p:nvPr>
        </p:nvSpPr>
        <p:spPr/>
        <p:txBody>
          <a:bodyPr>
            <a:normAutofit lnSpcReduction="10000"/>
          </a:bodyPr>
          <a:lstStyle/>
          <a:p>
            <a:pPr marL="45720" indent="0">
              <a:buNone/>
            </a:pPr>
            <a:r>
              <a:rPr lang="en-US" b="1" dirty="0" smtClean="0"/>
              <a:t>Recommendation</a:t>
            </a:r>
          </a:p>
          <a:p>
            <a:pPr marL="45720" indent="0">
              <a:buNone/>
            </a:pPr>
            <a:endParaRPr lang="en-US" b="1" dirty="0"/>
          </a:p>
          <a:p>
            <a:pPr marL="45720" indent="0">
              <a:buNone/>
            </a:pPr>
            <a:r>
              <a:rPr lang="en-US" dirty="0" smtClean="0"/>
              <a:t>The utilization of PELL grants for institutional operations is an area that can and should be improved.  Re-structuring fees and PELL grant utilization would more than make up for a decrease in Compact support.  That Compact support is needed and world be better spent elsewhere.  JEMCO should consider options in either reduction or eliminating the level of Compact funding provided to COM.  A reduction of $700,000 a year for four year would free $2.8 million of Compact funds for other uses. </a:t>
            </a:r>
            <a:endParaRPr lang="en-US" dirty="0"/>
          </a:p>
        </p:txBody>
      </p:sp>
    </p:spTree>
    <p:extLst>
      <p:ext uri="{BB962C8B-B14F-4D97-AF65-F5344CB8AC3E}">
        <p14:creationId xmlns:p14="http://schemas.microsoft.com/office/powerpoint/2010/main" val="30198284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Compact Language</a:t>
            </a:r>
            <a:endParaRPr lang="en-US" dirty="0"/>
          </a:p>
        </p:txBody>
      </p:sp>
      <p:sp>
        <p:nvSpPr>
          <p:cNvPr id="3" name="Content Placeholder 2"/>
          <p:cNvSpPr>
            <a:spLocks noGrp="1"/>
          </p:cNvSpPr>
          <p:nvPr>
            <p:ph idx="1"/>
          </p:nvPr>
        </p:nvSpPr>
        <p:spPr/>
        <p:txBody>
          <a:bodyPr>
            <a:normAutofit fontScale="85000" lnSpcReduction="20000"/>
          </a:bodyPr>
          <a:lstStyle/>
          <a:p>
            <a:r>
              <a:rPr lang="en-US" dirty="0"/>
              <a:t>(1).  The education Sector Grant shall </a:t>
            </a:r>
            <a:r>
              <a:rPr lang="en-US" u="sng" dirty="0"/>
              <a:t>support and improve </a:t>
            </a:r>
            <a:r>
              <a:rPr lang="en-US" dirty="0"/>
              <a:t>the educational system of the Federated States of Micronesia, </a:t>
            </a:r>
            <a:r>
              <a:rPr lang="en-US" u="sng" dirty="0"/>
              <a:t>including, without limitation, the systems for primary, secondary, and post-secondary education, </a:t>
            </a:r>
            <a:r>
              <a:rPr lang="en-US" dirty="0"/>
              <a:t>respectively, and develop the human and material resources necessary for the Federated States of Micronesia to perform these services</a:t>
            </a:r>
            <a:r>
              <a:rPr lang="en-US" dirty="0">
                <a:solidFill>
                  <a:srgbClr val="FFFF00"/>
                </a:solidFill>
              </a:rPr>
              <a:t>. Emphasis should be on advancing a quality basic education system by increasing the achievement levels of students in the primary and secondary education system based on performance standards and assessments appropriate for the Federated States of Micronesia; providing secondary education or vocational training to qualified students; improving management and accountability within the educational system; raising the level of staff quality, including teacher training, with the ultimate aspiration that highly qualified teachers are in the classroom; and improving the relevance of education to the needs of the economy.</a:t>
            </a:r>
          </a:p>
        </p:txBody>
      </p:sp>
    </p:spTree>
    <p:extLst>
      <p:ext uri="{BB962C8B-B14F-4D97-AF65-F5344CB8AC3E}">
        <p14:creationId xmlns:p14="http://schemas.microsoft.com/office/powerpoint/2010/main" val="4213887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issues that may be impacting the JEMCO resolution:</a:t>
            </a:r>
            <a:endParaRPr lang="en-US" dirty="0"/>
          </a:p>
        </p:txBody>
      </p:sp>
      <p:sp>
        <p:nvSpPr>
          <p:cNvPr id="3" name="Content Placeholder 2"/>
          <p:cNvSpPr>
            <a:spLocks noGrp="1"/>
          </p:cNvSpPr>
          <p:nvPr>
            <p:ph idx="1"/>
          </p:nvPr>
        </p:nvSpPr>
        <p:spPr/>
        <p:txBody>
          <a:bodyPr/>
          <a:lstStyle/>
          <a:p>
            <a:r>
              <a:rPr lang="en-US" dirty="0" smtClean="0"/>
              <a:t>Issues of sustainability of five (5) campuses</a:t>
            </a:r>
          </a:p>
          <a:p>
            <a:r>
              <a:rPr lang="en-US" dirty="0" smtClean="0"/>
              <a:t>Graduation and job placement rates</a:t>
            </a:r>
          </a:p>
          <a:p>
            <a:r>
              <a:rPr lang="en-US" dirty="0" smtClean="0"/>
              <a:t>Compact impact on Hawaii, Guam etc. </a:t>
            </a:r>
          </a:p>
          <a:p>
            <a:r>
              <a:rPr lang="en-US" dirty="0" smtClean="0"/>
              <a:t>Others?</a:t>
            </a:r>
          </a:p>
        </p:txBody>
      </p:sp>
    </p:spTree>
    <p:extLst>
      <p:ext uri="{BB962C8B-B14F-4D97-AF65-F5344CB8AC3E}">
        <p14:creationId xmlns:p14="http://schemas.microsoft.com/office/powerpoint/2010/main" val="935898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What are the implications of the </a:t>
            </a:r>
            <a:r>
              <a:rPr lang="en-US" dirty="0" smtClean="0"/>
              <a:t>resolution </a:t>
            </a:r>
            <a:r>
              <a:rPr lang="en-US" dirty="0" smtClean="0"/>
              <a:t>on college finances?  </a:t>
            </a:r>
            <a:r>
              <a:rPr lang="en-US" dirty="0" smtClean="0"/>
              <a:t>What would the impact of increasing tuition</a:t>
            </a:r>
            <a:r>
              <a:rPr lang="en-US" dirty="0" smtClean="0"/>
              <a:t> on enrollment and finances? What would be the impact of increasing the percent of college finances on PELL both short and long term (up to 2023)? In the long term (after 2023) how sustainable is the reliance on PELL grant for financing higher education in the FSM?</a:t>
            </a:r>
            <a:endParaRPr lang="en-US" dirty="0" smtClean="0"/>
          </a:p>
          <a:p>
            <a:r>
              <a:rPr lang="en-US" dirty="0" smtClean="0"/>
              <a:t>What are the implications of the </a:t>
            </a:r>
            <a:r>
              <a:rPr lang="en-US" dirty="0" smtClean="0"/>
              <a:t>resolution </a:t>
            </a:r>
            <a:r>
              <a:rPr lang="en-US" dirty="0" smtClean="0"/>
              <a:t>on facilities</a:t>
            </a:r>
            <a:r>
              <a:rPr lang="en-US" dirty="0" smtClean="0"/>
              <a:t>?  What are the implications of the resolution on college structure?</a:t>
            </a:r>
            <a:endParaRPr lang="en-US" dirty="0" smtClean="0"/>
          </a:p>
          <a:p>
            <a:r>
              <a:rPr lang="en-US" dirty="0" smtClean="0"/>
              <a:t>What </a:t>
            </a:r>
            <a:r>
              <a:rPr lang="en-US" dirty="0" smtClean="0"/>
              <a:t>might be the college response? </a:t>
            </a:r>
            <a:r>
              <a:rPr lang="en-US" dirty="0" smtClean="0"/>
              <a:t>Is the information in the resolution factual? What </a:t>
            </a:r>
            <a:r>
              <a:rPr lang="en-US" dirty="0" smtClean="0"/>
              <a:t>issues are being raised by the resolution? </a:t>
            </a:r>
            <a:r>
              <a:rPr lang="en-US" dirty="0" smtClean="0"/>
              <a:t>How might the college address these issues to both the FSM Leadership and JEMCO?  What are alternate revenue </a:t>
            </a:r>
            <a:r>
              <a:rPr lang="en-US" dirty="0" smtClean="0"/>
              <a:t>sources for the college? </a:t>
            </a:r>
            <a:r>
              <a:rPr lang="en-US" dirty="0" smtClean="0"/>
              <a:t>What data and information do we have </a:t>
            </a:r>
            <a:r>
              <a:rPr lang="en-US" dirty="0" smtClean="0"/>
              <a:t>now that may support </a:t>
            </a:r>
            <a:r>
              <a:rPr lang="en-US" dirty="0" smtClean="0"/>
              <a:t> a college position</a:t>
            </a:r>
            <a:r>
              <a:rPr lang="en-US" dirty="0"/>
              <a:t>? What data and information do we </a:t>
            </a:r>
            <a:r>
              <a:rPr lang="en-US" dirty="0" smtClean="0"/>
              <a:t>need to gather to support  </a:t>
            </a:r>
            <a:r>
              <a:rPr lang="en-US" dirty="0"/>
              <a:t>a college </a:t>
            </a:r>
            <a:r>
              <a:rPr lang="en-US" dirty="0" smtClean="0"/>
              <a:t>position</a:t>
            </a:r>
            <a:r>
              <a:rPr lang="en-US" dirty="0"/>
              <a:t> </a:t>
            </a:r>
            <a:r>
              <a:rPr lang="en-US" dirty="0" smtClean="0"/>
              <a:t>and who collects </a:t>
            </a:r>
            <a:r>
              <a:rPr lang="en-US" smtClean="0"/>
              <a:t>that information? </a:t>
            </a:r>
            <a:endParaRPr lang="en-US" dirty="0"/>
          </a:p>
          <a:p>
            <a:endParaRPr lang="en-US" dirty="0" smtClean="0"/>
          </a:p>
          <a:p>
            <a:endParaRPr lang="en-US" dirty="0"/>
          </a:p>
        </p:txBody>
      </p:sp>
    </p:spTree>
    <p:extLst>
      <p:ext uri="{BB962C8B-B14F-4D97-AF65-F5344CB8AC3E}">
        <p14:creationId xmlns:p14="http://schemas.microsoft.com/office/powerpoint/2010/main" val="35722590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121</TotalTime>
  <Words>911</Words>
  <Application>Microsoft Office PowerPoint</Application>
  <PresentationFormat>On-screen Show (4:3)</PresentationFormat>
  <Paragraphs>35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Perspective</vt:lpstr>
      <vt:lpstr>Proposed JEMCO Resolution 2011-2</vt:lpstr>
      <vt:lpstr>OIA Proposal for JEMCO </vt:lpstr>
      <vt:lpstr>Background (from OIA)</vt:lpstr>
      <vt:lpstr>Background (from OIA)</vt:lpstr>
      <vt:lpstr>Background (from OIA)</vt:lpstr>
      <vt:lpstr>Background (from OIA)</vt:lpstr>
      <vt:lpstr>The Compact Language</vt:lpstr>
      <vt:lpstr>Other issues that may be impacting the JEMCO resolution:</vt:lpstr>
      <vt:lpstr>Discussion: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JEMCO Resolution 2011-2</dc:title>
  <dc:creator>Jimmy Hicks, IRPO</dc:creator>
  <cp:lastModifiedBy>Jimmy Hicks, IRPO</cp:lastModifiedBy>
  <cp:revision>12</cp:revision>
  <dcterms:created xsi:type="dcterms:W3CDTF">2011-08-23T03:10:03Z</dcterms:created>
  <dcterms:modified xsi:type="dcterms:W3CDTF">2011-08-23T05:14:58Z</dcterms:modified>
</cp:coreProperties>
</file>